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89F5D8-80E9-4A01-85A6-006A7ECFF9B3}" v="2602" dt="2020-10-24T23:36:50.3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svg>
</file>

<file path=ppt/media/image12.sv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sv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10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sv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5.png"/><Relationship Id="rId5" Type="http://schemas.openxmlformats.org/officeDocument/2006/relationships/image" Target="../media/image12.sv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oodnetwork.com/shows/chopped/photos/the-biggest-injuries-in-chopped-history" TargetMode="External"/><Relationship Id="rId13" Type="http://schemas.openxmlformats.org/officeDocument/2006/relationships/hyperlink" Target="https://www.foodnetwork.com/shows/chopped/photos/the-worst-chef-to-chef-confrontations-in-chopped-history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mashable.com/article/chopped-food-network-mistakes/" TargetMode="External"/><Relationship Id="rId12" Type="http://schemas.openxmlformats.org/officeDocument/2006/relationships/hyperlink" Target="https://blog.sfceurope.com/common-chef-injuries-suffered-at-work" TargetMode="Externa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hyperlink" Target="https://www.cheatsheet.com/entertainment/chopped-why-arent-there-more-female-chefs.html/" TargetMode="External"/><Relationship Id="rId11" Type="http://schemas.openxmlformats.org/officeDocument/2006/relationships/hyperlink" Target="https://www.businessinsider.com/chopped-food-network-ted-allen-tv-cooking-competition-2018-12" TargetMode="External"/><Relationship Id="rId5" Type="http://schemas.openxmlformats.org/officeDocument/2006/relationships/hyperlink" Target="https://www.insider.com/chopped-facts-secrets-2018-6" TargetMode="External"/><Relationship Id="rId10" Type="http://schemas.openxmlformats.org/officeDocument/2006/relationships/hyperlink" Target="https://www.insider.com/chefs-kitchen-accidents-2017-7" TargetMode="External"/><Relationship Id="rId4" Type="http://schemas.openxmlformats.org/officeDocument/2006/relationships/hyperlink" Target="https://www.foodnetwork.com/shows/chopped" TargetMode="External"/><Relationship Id="rId9" Type="http://schemas.openxmlformats.org/officeDocument/2006/relationships/hyperlink" Target="https://www.mashed.com/32044/reasons-chopped-totally-fake/" TargetMode="External"/><Relationship Id="rId1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sv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6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7">
            <a:extLst>
              <a:ext uri="{FF2B5EF4-FFF2-40B4-BE49-F238E27FC236}">
                <a16:creationId xmlns:a16="http://schemas.microsoft.com/office/drawing/2014/main" xmlns="" id="{8F9CBE3F-79A8-4F8F-88D9-DAD03D0D28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030" y="1209220"/>
            <a:ext cx="9147940" cy="2337238"/>
          </a:xfrm>
        </p:spPr>
        <p:txBody>
          <a:bodyPr anchor="b">
            <a:normAutofit/>
          </a:bodyPr>
          <a:lstStyle/>
          <a:p>
            <a:r>
              <a:rPr lang="en-US" sz="5600">
                <a:solidFill>
                  <a:srgbClr val="FFFFFF"/>
                </a:solidFill>
                <a:ea typeface="+mj-lt"/>
                <a:cs typeface="+mj-lt"/>
              </a:rPr>
              <a:t>Chopped Injuries Success Analysis</a:t>
            </a:r>
            <a:endParaRPr lang="en-US" sz="56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030" y="3605577"/>
            <a:ext cx="9147940" cy="132430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Gabriel Valenzuela</a:t>
            </a:r>
          </a:p>
          <a:p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DSC 680: Applied Data Science</a:t>
            </a:r>
          </a:p>
          <a:p>
            <a:endParaRPr lang="en-US" sz="2000">
              <a:solidFill>
                <a:srgbClr val="FFFFFF"/>
              </a:solidFill>
              <a:cs typeface="Calibri"/>
            </a:endParaRPr>
          </a:p>
        </p:txBody>
      </p:sp>
      <p:sp>
        <p:nvSpPr>
          <p:cNvPr id="46" name="Graphic 22">
            <a:extLst>
              <a:ext uri="{FF2B5EF4-FFF2-40B4-BE49-F238E27FC236}">
                <a16:creationId xmlns:a16="http://schemas.microsoft.com/office/drawing/2014/main" xmlns="" id="{508BEF50-7B1E-49A4-BC19-5F4F1D755E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7" name="Graphic 13">
            <a:extLst>
              <a:ext uri="{FF2B5EF4-FFF2-40B4-BE49-F238E27FC236}">
                <a16:creationId xmlns:a16="http://schemas.microsoft.com/office/drawing/2014/main" xmlns="" id="{C5CB530E-515E-412C-9DF1-5F8FFBD6F38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4" name="Graphic 15">
            <a:extLst>
              <a:ext uri="{FF2B5EF4-FFF2-40B4-BE49-F238E27FC236}">
                <a16:creationId xmlns:a16="http://schemas.microsoft.com/office/drawing/2014/main" xmlns="" id="{AEA7509D-F04F-40CB-A0B3-EEF16499CC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6" name="Graphic 21">
            <a:extLst>
              <a:ext uri="{FF2B5EF4-FFF2-40B4-BE49-F238E27FC236}">
                <a16:creationId xmlns:a16="http://schemas.microsoft.com/office/drawing/2014/main" xmlns="" id="{C39ADB8F-D187-49D7-BDCF-C1B6DC7270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58" name="Graphic 12">
            <a:extLst>
              <a:ext uri="{FF2B5EF4-FFF2-40B4-BE49-F238E27FC236}">
                <a16:creationId xmlns:a16="http://schemas.microsoft.com/office/drawing/2014/main" xmlns="" id="{712D4376-A578-4FF1-94FC-245E7A6A48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0" name="Graphic 23">
            <a:extLst>
              <a:ext uri="{FF2B5EF4-FFF2-40B4-BE49-F238E27FC236}">
                <a16:creationId xmlns:a16="http://schemas.microsoft.com/office/drawing/2014/main" xmlns="" id="{3FBAD350-5664-4811-A208-657FB882D3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xmlns="" id="{56020367-4FD5-4596-8E10-C5F095CD8D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33"/>
    </mc:Choice>
    <mc:Fallback>
      <p:transition spd="slow" advTm="16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xmlns="" id="{330C0765-5A38-4A34-880C-9CC4C2E14F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23DFC6-77B0-4C5E-9D26-8285F3EE8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03" y="381935"/>
            <a:ext cx="5908006" cy="2344840"/>
          </a:xfrm>
        </p:spPr>
        <p:txBody>
          <a:bodyPr anchor="b">
            <a:normAutofit/>
          </a:bodyPr>
          <a:lstStyle/>
          <a:p>
            <a:r>
              <a:rPr lang="en-US" sz="5600">
                <a:ea typeface="+mj-lt"/>
                <a:cs typeface="+mj-lt"/>
              </a:rPr>
              <a:t>Results of Injury 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346CC5EB-AAA4-4BDD-8563-4422D87422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6655910" y="1229685"/>
            <a:ext cx="465458" cy="872153"/>
            <a:chOff x="6655910" y="1229685"/>
            <a:chExt cx="465458" cy="872153"/>
          </a:xfrm>
        </p:grpSpPr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xmlns="" id="{B7DA268A-F88C-4936-8401-97C8C986108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671450" y="1229685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Graphic 14">
              <a:extLst>
                <a:ext uri="{FF2B5EF4-FFF2-40B4-BE49-F238E27FC236}">
                  <a16:creationId xmlns:a16="http://schemas.microsoft.com/office/drawing/2014/main" xmlns="" id="{2E48EAB8-CD1C-4BF5-A92C-BA11919E6E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7030230" y="145898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Graphic 16">
              <a:extLst>
                <a:ext uri="{FF2B5EF4-FFF2-40B4-BE49-F238E27FC236}">
                  <a16:creationId xmlns:a16="http://schemas.microsoft.com/office/drawing/2014/main" xmlns="" id="{F66F957D-AE64-4187-90D7-B24F1CC27F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655910" y="1974124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8E037BF-D027-4919-BB33-AFB7F52D3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03" y="3096039"/>
            <a:ext cx="5908007" cy="28886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Reported Injuries: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35 either burns or cuts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Injured Chefs that have won: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7 contestants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High contamination of food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Loss of time</a:t>
            </a:r>
          </a:p>
          <a:p>
            <a:pPr marL="0" indent="0">
              <a:buNone/>
            </a:pPr>
            <a:endParaRPr lang="en-US" sz="20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pPr lvl="1"/>
            <a:endParaRPr lang="en-US" sz="20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pPr marL="0" indent="0">
              <a:buNone/>
            </a:pPr>
            <a:endParaRPr lang="en-US" sz="2000">
              <a:solidFill>
                <a:schemeClr val="tx1">
                  <a:alpha val="80000"/>
                </a:schemeClr>
              </a:solidFill>
              <a:cs typeface="Calibri"/>
            </a:endParaRPr>
          </a:p>
        </p:txBody>
      </p:sp>
      <p:pic>
        <p:nvPicPr>
          <p:cNvPr id="4" name="Graphic 8" descr="Hourglass 90%">
            <a:extLst>
              <a:ext uri="{FF2B5EF4-FFF2-40B4-BE49-F238E27FC236}">
                <a16:creationId xmlns:a16="http://schemas.microsoft.com/office/drawing/2014/main" xmlns="" id="{AC576EA8-D54A-48D7-9D74-10E5E239C6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200212" y="1974962"/>
            <a:ext cx="4009703" cy="4009703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1580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23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54"/>
    </mc:Choice>
    <mc:Fallback>
      <p:transition spd="slow" advTm="61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xmlns="" id="{327D73B4-9F5C-4A64-A179-51B9500CB8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ED11C2-42CC-44C7-9430-7672E1EAB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7715" y="467271"/>
            <a:ext cx="4195674" cy="2052522"/>
          </a:xfrm>
        </p:spPr>
        <p:txBody>
          <a:bodyPr anchor="b">
            <a:normAutofit/>
          </a:bodyPr>
          <a:lstStyle/>
          <a:p>
            <a:r>
              <a:rPr lang="en-US" sz="5600">
                <a:ea typeface="+mj-lt"/>
                <a:cs typeface="+mj-lt"/>
              </a:rPr>
              <a:t>Possiblities of Competing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xmlns="" id="{C1F06963-6374-4B48-844F-071A9BAAAE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5614C7C0-FA1D-4105-8345-1DF76F9870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422753" y="703679"/>
            <a:ext cx="753718" cy="1016562"/>
            <a:chOff x="422753" y="703679"/>
            <a:chExt cx="753718" cy="1016562"/>
          </a:xfrm>
        </p:grpSpPr>
        <p:sp>
          <p:nvSpPr>
            <p:cNvPr id="30" name="Graphic 11">
              <a:extLst>
                <a:ext uri="{FF2B5EF4-FFF2-40B4-BE49-F238E27FC236}">
                  <a16:creationId xmlns:a16="http://schemas.microsoft.com/office/drawing/2014/main" xmlns="" id="{6CB927A4-E432-4310-9CD5-E89FF50631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04956" y="703679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chemeClr val="accent1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Graphic 12">
              <a:extLst>
                <a:ext uri="{FF2B5EF4-FFF2-40B4-BE49-F238E27FC236}">
                  <a16:creationId xmlns:a16="http://schemas.microsoft.com/office/drawing/2014/main" xmlns="" id="{1453BF6C-B012-48B7-B4E8-6D7AC7C27D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22753" y="1562696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chemeClr val="accent1"/>
            </a:solidFill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Graphic 20" descr="Sling">
            <a:extLst>
              <a:ext uri="{FF2B5EF4-FFF2-40B4-BE49-F238E27FC236}">
                <a16:creationId xmlns:a16="http://schemas.microsoft.com/office/drawing/2014/main" xmlns="" id="{899776E8-6D2F-4696-A648-775BF0FCE5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217770" y="1448957"/>
            <a:ext cx="3952579" cy="395257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B6A0355-E4FA-48CE-A066-9FE8888BD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5359" y="2990818"/>
            <a:ext cx="4158031" cy="2913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Rate of Injury: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6.17%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Rate of Injury and Success: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1.23%</a:t>
            </a:r>
          </a:p>
        </p:txBody>
      </p:sp>
      <p:sp>
        <p:nvSpPr>
          <p:cNvPr id="33" name="Graphic 10">
            <a:extLst>
              <a:ext uri="{FF2B5EF4-FFF2-40B4-BE49-F238E27FC236}">
                <a16:creationId xmlns:a16="http://schemas.microsoft.com/office/drawing/2014/main" xmlns="" id="{E3020543-B24B-4EC4-8FFC-8DD88EEA91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phic 21" descr="Chef Hat">
            <a:extLst>
              <a:ext uri="{FF2B5EF4-FFF2-40B4-BE49-F238E27FC236}">
                <a16:creationId xmlns:a16="http://schemas.microsoft.com/office/drawing/2014/main" xmlns="" id="{91EF3ABA-2B87-49B9-843A-EFD11766BC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2302727" y="323386"/>
            <a:ext cx="1787912" cy="176932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241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312"/>
    </mc:Choice>
    <mc:Fallback>
      <p:transition spd="slow" advTm="523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8D1AA55E-40D5-461B-A5A8-4AE8AAB71B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D157D6-251F-46CE-B1BA-01D16D4E3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75" y="1106007"/>
            <a:ext cx="10550025" cy="1182927"/>
          </a:xfrm>
        </p:spPr>
        <p:txBody>
          <a:bodyPr anchor="b">
            <a:normAutofit/>
          </a:bodyPr>
          <a:lstStyle/>
          <a:p>
            <a:r>
              <a:rPr lang="en-US" sz="5600">
                <a:ea typeface="+mj-lt"/>
                <a:cs typeface="+mj-lt"/>
              </a:rPr>
              <a:t>Information for Future Contestants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7EB498BD-8089-4626-91EA-4978EBEF53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878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9C68783-AA67-4C3D-A84F-220CAFC30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5" y="2598947"/>
            <a:ext cx="10550025" cy="36773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Avoid contamination of food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Injury is not automatic loss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Awareness of time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Be safe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78350D8D-73D6-4132-89B5-DD52F3962A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388224" y="2325422"/>
            <a:ext cx="465458" cy="872153"/>
            <a:chOff x="11388224" y="2325422"/>
            <a:chExt cx="465458" cy="872153"/>
          </a:xfrm>
        </p:grpSpPr>
        <p:sp>
          <p:nvSpPr>
            <p:cNvPr id="13" name="Graphic 11">
              <a:extLst>
                <a:ext uri="{FF2B5EF4-FFF2-40B4-BE49-F238E27FC236}">
                  <a16:creationId xmlns:a16="http://schemas.microsoft.com/office/drawing/2014/main" xmlns="" id="{6CB927A4-E432-4310-9CD5-E89FF50631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403764" y="232542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10">
              <a:extLst>
                <a:ext uri="{FF2B5EF4-FFF2-40B4-BE49-F238E27FC236}">
                  <a16:creationId xmlns:a16="http://schemas.microsoft.com/office/drawing/2014/main" xmlns="" id="{E3020543-B24B-4EC4-8FFC-8DD88EEA91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762544" y="255471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xmlns="" id="{1453BF6C-B012-48B7-B4E8-6D7AC7C27D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88224" y="306986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60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06"/>
    </mc:Choice>
    <mc:Fallback>
      <p:transition spd="slow" advTm="46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2679492-7988-4050-9056-5424444524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B091B163-7D61-4891-ABCF-5C13D9C418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C62E7B-937E-419A-A143-579866D83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4008583" cy="5974414"/>
          </a:xfrm>
        </p:spPr>
        <p:txBody>
          <a:bodyPr anchor="ctr">
            <a:normAutofit/>
          </a:bodyPr>
          <a:lstStyle/>
          <a:p>
            <a:r>
              <a:rPr lang="en-US" sz="6800">
                <a:solidFill>
                  <a:srgbClr val="FFFFFF"/>
                </a:solidFill>
                <a:ea typeface="+mj-lt"/>
                <a:cs typeface="+mj-lt"/>
              </a:rPr>
              <a:t>Conclusion</a:t>
            </a:r>
            <a:endParaRPr lang="en-US" sz="6800">
              <a:solidFill>
                <a:srgbClr val="FFFFFF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0474DF76-993E-44DE-AFB0-C416182ACE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13" name="Graphic 11">
              <a:extLst>
                <a:ext uri="{FF2B5EF4-FFF2-40B4-BE49-F238E27FC236}">
                  <a16:creationId xmlns:a16="http://schemas.microsoft.com/office/drawing/2014/main" xmlns="" id="{6CB927A4-E432-4310-9CD5-E89FF50631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10">
              <a:extLst>
                <a:ext uri="{FF2B5EF4-FFF2-40B4-BE49-F238E27FC236}">
                  <a16:creationId xmlns:a16="http://schemas.microsoft.com/office/drawing/2014/main" xmlns="" id="{E3020543-B24B-4EC4-8FFC-8DD88EEA91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xmlns="" id="{1453BF6C-B012-48B7-B4E8-6D7AC7C27D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C851BF-BE4A-47B3-A82A-82EE7775C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Near zero percentage of injured contestants win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Each round and episode is different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No one episode is the same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Various backgrounds of contestants 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Factors that contestants can control: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Speed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Knife Set</a:t>
            </a:r>
          </a:p>
          <a:p>
            <a:endParaRPr lang="en-US" sz="20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endParaRPr lang="en-US" sz="2000">
              <a:solidFill>
                <a:schemeClr val="tx1">
                  <a:alpha val="80000"/>
                </a:schemeClr>
              </a:solidFill>
              <a:cs typeface="Calibri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4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655"/>
    </mc:Choice>
    <mc:Fallback>
      <p:transition spd="slow" advTm="59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xmlns="" id="{330C0765-5A38-4A34-880C-9CC4C2E14F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C90EDC-7C09-4F4A-B87A-1D75213D0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03" y="381935"/>
            <a:ext cx="5908006" cy="2344840"/>
          </a:xfrm>
        </p:spPr>
        <p:txBody>
          <a:bodyPr anchor="b">
            <a:normAutofit/>
          </a:bodyPr>
          <a:lstStyle/>
          <a:p>
            <a:r>
              <a:rPr lang="en-US" sz="5000">
                <a:ea typeface="+mj-lt"/>
                <a:cs typeface="+mj-lt"/>
              </a:rPr>
              <a:t>Acknowledgements </a:t>
            </a:r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xmlns="" id="{B7DA268A-F88C-4936-8401-97C8C98610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971217" y="74031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Graphic 14">
            <a:extLst>
              <a:ext uri="{FF2B5EF4-FFF2-40B4-BE49-F238E27FC236}">
                <a16:creationId xmlns:a16="http://schemas.microsoft.com/office/drawing/2014/main" xmlns="" id="{2E48EAB8-CD1C-4BF5-A92C-BA11919E6E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329997" y="969611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xmlns="" id="{F66F957D-AE64-4187-90D7-B24F1CC27F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955677" y="1484755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40EB795-68FB-4929-84E9-298D0D286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03" y="3096039"/>
            <a:ext cx="5908007" cy="28886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Kaggle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Providing data source for analysis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Chopped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Subject of analysis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Bellevue University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Feedback from Professor Williams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Skills developed from coursework</a:t>
            </a:r>
            <a:endParaRPr lang="en-US" sz="200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1580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212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07"/>
    </mc:Choice>
    <mc:Fallback>
      <p:transition spd="slow" advTm="16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xmlns="" id="{8D1AA55E-40D5-461B-A5A8-4AE8AAB71B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ED66ED-31B6-4D35-B7AB-63C652CAF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75" y="1106007"/>
            <a:ext cx="10550025" cy="1182927"/>
          </a:xfrm>
        </p:spPr>
        <p:txBody>
          <a:bodyPr anchor="b">
            <a:normAutofit/>
          </a:bodyPr>
          <a:lstStyle/>
          <a:p>
            <a:r>
              <a:rPr lang="en-US" sz="5600">
                <a:ea typeface="+mj-lt"/>
                <a:cs typeface="+mj-lt"/>
              </a:rPr>
              <a:t>References</a:t>
            </a:r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xmlns="" id="{7EB498BD-8089-4626-91EA-4978EBEF53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878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0668CCF-5294-4B12-B692-35272B32D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5" y="2598947"/>
            <a:ext cx="10550025" cy="36773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Food Network. (2020). Chopped. Retrieved October 01, 2020, from 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  <a:hlinkClick r:id="rId4"/>
              </a:rPr>
              <a:t>https://www.foodnetwork.com/shows/chopped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tx1">
                  <a:alpha val="80000"/>
                </a:schemeClr>
              </a:solidFill>
              <a:cs typeface="Calibri" panose="020F0502020204030204"/>
            </a:endParaRPr>
          </a:p>
          <a:p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Blanton, K., &amp;amp; Clair, F. (2020, July 23). 16 surprising things you probably didn't know about 'Chopped'. Retrieved October 02, 2020, from 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  <a:hlinkClick r:id="rId5"/>
              </a:rPr>
              <a:t>https://www.insider.com/chopped-facts-secrets-2018-6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Wells, L. (2020, August 26). 'Chopped': Why Aren't There More Female Chefs? Retrieved October 02, 2020, from 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  <a:hlinkClick r:id="rId6"/>
              </a:rPr>
              <a:t>https://www.cheatsheet.com/entertainment/chopped-why-arent-there-more-female-chefs.html/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Anderson, S. (2019, March 19). Lessons from 'Chopped' with Ted Allen: The 15 most rage-inducing mistakes in the TV kitchen. Retrieved October 02, 2020, from 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  <a:hlinkClick r:id="rId7"/>
              </a:rPr>
              <a:t>https://mashable.com/article/chopped-food-network-mistakes/</a:t>
            </a:r>
            <a:endParaRPr lang="en-US" sz="100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Food Network. (2020). The Biggest Injuries in Chopped History. Retrieved October 02, 2020, from 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  <a:hlinkClick r:id="rId8"/>
              </a:rPr>
              <a:t>https://www.foodnetwork.com/shows/chopped/photos/the-biggest-injuries-in-chopped-history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Vigliotti, J. (2020, June 18). What Chopped will never tell you on air. Retrieved October 02, 2020, from 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  <a:hlinkClick r:id="rId9"/>
              </a:rPr>
              <a:t>https://www.mashed.com/32044/reasons-chopped-totally-fake/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Fantozzi, J. (2017, August 11). Famous chefs reveal their wildest kitchen accidents. Retrieved October 02, 2020, from 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  <a:hlinkClick r:id="rId10"/>
              </a:rPr>
              <a:t>https://www.insider.com/chefs-kitchen-accidents-2017-7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Fierberg, E. (2019, January 07). Ted Allen takes us behind the scenes at Food Network's 'Chopped'. Retrieved October 02, 2020, from 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  <a:hlinkClick r:id="rId11"/>
              </a:rPr>
              <a:t>https://www.businessinsider.com/chopped-food-network-ted-allen-tv-cooking-competition-2018-12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Shoes For Crews Europe. (2020, June 7). 5 common chef injuries suffered at work &amp;amp; how to avoid them. Retrieved October 02, 2020, from 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  <a:hlinkClick r:id="rId12"/>
              </a:rPr>
              <a:t>https://blog.sfceurope.com/common-chef-injuries-suffered-at-work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Food Network. (2020). The Worst Chef-to-Chef Confrontations in Chopped History. Retrieved October 02, 2020, from 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  <a:hlinkClick r:id="rId13"/>
              </a:rPr>
              <a:t>https://www.foodnetwork.com/shows/chopped/photos/the-worst-chef-to-chef-confrontations-in-chopped-history</a:t>
            </a:r>
            <a:r>
              <a:rPr lang="en-US" sz="1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tx1">
                  <a:alpha val="80000"/>
                </a:schemeClr>
              </a:solidFill>
              <a:cs typeface="Calibri"/>
            </a:endParaRPr>
          </a:p>
        </p:txBody>
      </p:sp>
      <p:grpSp>
        <p:nvGrpSpPr>
          <p:cNvPr id="20" name="Group 11">
            <a:extLst>
              <a:ext uri="{FF2B5EF4-FFF2-40B4-BE49-F238E27FC236}">
                <a16:creationId xmlns:a16="http://schemas.microsoft.com/office/drawing/2014/main" xmlns="" id="{78350D8D-73D6-4132-89B5-DD52F3962A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388224" y="2325422"/>
            <a:ext cx="465458" cy="872153"/>
            <a:chOff x="11388224" y="2325422"/>
            <a:chExt cx="465458" cy="872153"/>
          </a:xfrm>
        </p:grpSpPr>
        <p:sp>
          <p:nvSpPr>
            <p:cNvPr id="21" name="Graphic 11">
              <a:extLst>
                <a:ext uri="{FF2B5EF4-FFF2-40B4-BE49-F238E27FC236}">
                  <a16:creationId xmlns:a16="http://schemas.microsoft.com/office/drawing/2014/main" xmlns="" id="{6CB927A4-E432-4310-9CD5-E89FF50631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403764" y="232542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Graphic 10">
              <a:extLst>
                <a:ext uri="{FF2B5EF4-FFF2-40B4-BE49-F238E27FC236}">
                  <a16:creationId xmlns:a16="http://schemas.microsoft.com/office/drawing/2014/main" xmlns="" id="{E3020543-B24B-4EC4-8FFC-8DD88EEA91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762544" y="255471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Graphic 12">
              <a:extLst>
                <a:ext uri="{FF2B5EF4-FFF2-40B4-BE49-F238E27FC236}">
                  <a16:creationId xmlns:a16="http://schemas.microsoft.com/office/drawing/2014/main" xmlns="" id="{1453BF6C-B012-48B7-B4E8-6D7AC7C27D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88224" y="306986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597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49"/>
    </mc:Choice>
    <mc:Fallback>
      <p:transition spd="slow" advTm="33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8F9CBE3F-79A8-4F8F-88D9-DAD03D0D28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29F8CB-0F68-44F2-B517-2E6A4B136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030" y="1209220"/>
            <a:ext cx="9147940" cy="23372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xmlns="" id="{508BEF50-7B1E-49A4-BC19-5F4F1D755E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3">
            <a:extLst>
              <a:ext uri="{FF2B5EF4-FFF2-40B4-BE49-F238E27FC236}">
                <a16:creationId xmlns:a16="http://schemas.microsoft.com/office/drawing/2014/main" xmlns="" id="{C5CB530E-515E-412C-9DF1-5F8FFBD6F38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xmlns="" id="{AEA7509D-F04F-40CB-A0B3-EEF16499CC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Graphic 21">
            <a:extLst>
              <a:ext uri="{FF2B5EF4-FFF2-40B4-BE49-F238E27FC236}">
                <a16:creationId xmlns:a16="http://schemas.microsoft.com/office/drawing/2014/main" xmlns="" id="{C39ADB8F-D187-49D7-BDCF-C1B6DC7270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xmlns="" id="{712D4376-A578-4FF1-94FC-245E7A6A48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9" name="Graphic 23">
            <a:extLst>
              <a:ext uri="{FF2B5EF4-FFF2-40B4-BE49-F238E27FC236}">
                <a16:creationId xmlns:a16="http://schemas.microsoft.com/office/drawing/2014/main" xmlns="" id="{3FBAD350-5664-4811-A208-657FB882D3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56020367-4FD5-4596-8E10-C5F095CD8D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923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19"/>
    </mc:Choice>
    <mc:Fallback>
      <p:transition spd="slow" advTm="11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xmlns="" id="{A2679492-7988-4050-9056-5424444524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429C55-9B46-49CE-B31F-E73F16751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en-US" sz="5600">
                <a:ea typeface="+mj-lt"/>
                <a:cs typeface="+mj-lt"/>
              </a:rPr>
              <a:t>History of Chopped</a:t>
            </a:r>
            <a:endParaRPr lang="en-US" sz="56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B091B163-7D61-4891-ABCF-5C13D9C418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4" descr="Table setting">
            <a:extLst>
              <a:ext uri="{FF2B5EF4-FFF2-40B4-BE49-F238E27FC236}">
                <a16:creationId xmlns:a16="http://schemas.microsoft.com/office/drawing/2014/main" xmlns="" id="{071FECB8-3D31-40F5-A244-E0C9F2B3A2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79143" y="818188"/>
            <a:ext cx="5221625" cy="522162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17B025F-24A8-4D47-8CE1-F2D5985C1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Competitive Cooking Show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Mystery Ingredients each round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Three Judges</a:t>
            </a:r>
            <a:endParaRPr lang="en-US" sz="2000">
              <a:solidFill>
                <a:schemeClr val="tx1">
                  <a:alpha val="80000"/>
                </a:schemeClr>
              </a:solidFill>
              <a:cs typeface="Calibri"/>
            </a:endParaRP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Contestants from various backgrounds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Food Network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38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78"/>
    </mc:Choice>
    <mc:Fallback>
      <p:transition spd="slow" advTm="570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327D73B4-9F5C-4A64-A179-51B9500CB8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C1F06963-6374-4B48-844F-071A9BAAAE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433A2A-77B5-45C1-95FE-72E9178FE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anchor="ctr">
            <a:normAutofit/>
          </a:bodyPr>
          <a:lstStyle/>
          <a:p>
            <a:pPr algn="ctr"/>
            <a:r>
              <a:rPr lang="en-US" sz="5600">
                <a:solidFill>
                  <a:srgbClr val="FFFFFF"/>
                </a:solidFill>
                <a:ea typeface="+mj-lt"/>
                <a:cs typeface="+mj-lt"/>
              </a:rPr>
              <a:t>Rules of Chopped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xmlns="" id="{6CB927A4-E432-4310-9CD5-E89FF506317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xmlns="" id="{1453BF6C-B012-48B7-B4E8-6D7AC7C27D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3B83C9-06F0-4F5E-8D29-9C79B0E3E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Appetizer, Entrée, and Desert Round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Critieria for Elimination: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Presentation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Taste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Creativity of using basket ingredients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Last Round: Overall Performance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Chopped Each Round</a:t>
            </a:r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xmlns="" id="{E3020543-B24B-4EC4-8FFC-8DD88EEA91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27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339"/>
    </mc:Choice>
    <mc:Fallback>
      <p:transition spd="slow" advTm="40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8D1AA55E-40D5-461B-A5A8-4AE8AAB71B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11B519-5E1A-44BF-A6E1-F3E9AC9CE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90"/>
            <a:ext cx="6155988" cy="1182927"/>
          </a:xfrm>
        </p:spPr>
        <p:txBody>
          <a:bodyPr anchor="b">
            <a:normAutofit/>
          </a:bodyPr>
          <a:lstStyle/>
          <a:p>
            <a:r>
              <a:rPr lang="en-US" sz="5600">
                <a:ea typeface="+mj-lt"/>
                <a:cs typeface="+mj-lt"/>
              </a:rPr>
              <a:t>Injuries on Chopped</a:t>
            </a:r>
            <a:endParaRPr lang="en-US" sz="560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7EB498BD-8089-4626-91EA-4978EBEF53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AB02B4B-9BB2-4B7C-BB9D-97814EFD1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190412" cy="33444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Allowed to bring their own knife set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Cuts and Burns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Stress and Fast Paced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Contamination of Food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Still able to compete</a:t>
            </a:r>
          </a:p>
        </p:txBody>
      </p:sp>
      <p:pic>
        <p:nvPicPr>
          <p:cNvPr id="4" name="Graphic 4" descr="Adhesive Bandage">
            <a:extLst>
              <a:ext uri="{FF2B5EF4-FFF2-40B4-BE49-F238E27FC236}">
                <a16:creationId xmlns:a16="http://schemas.microsoft.com/office/drawing/2014/main" xmlns="" id="{A253C635-9379-4765-87AC-4587B34354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572653" y="1980885"/>
            <a:ext cx="3548404" cy="3548404"/>
          </a:xfrm>
          <a:prstGeom prst="rect">
            <a:avLst/>
          </a:prstGeom>
        </p:spPr>
      </p:pic>
      <p:sp>
        <p:nvSpPr>
          <p:cNvPr id="24" name="Graphic 11">
            <a:extLst>
              <a:ext uri="{FF2B5EF4-FFF2-40B4-BE49-F238E27FC236}">
                <a16:creationId xmlns:a16="http://schemas.microsoft.com/office/drawing/2014/main" xmlns="" id="{6CB927A4-E432-4310-9CD5-E89FF506317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924552" y="189928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Graphic 10">
            <a:extLst>
              <a:ext uri="{FF2B5EF4-FFF2-40B4-BE49-F238E27FC236}">
                <a16:creationId xmlns:a16="http://schemas.microsoft.com/office/drawing/2014/main" xmlns="" id="{E3020543-B24B-4EC4-8FFC-8DD88EEA91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236862" y="218992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387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763"/>
    </mc:Choice>
    <mc:Fallback>
      <p:transition spd="slow" advTm="92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xmlns="" id="{330C0765-5A38-4A34-880C-9CC4C2E14F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C19718-883D-4DF2-96A7-EE872BC3A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03" y="381935"/>
            <a:ext cx="5908006" cy="2344840"/>
          </a:xfrm>
        </p:spPr>
        <p:txBody>
          <a:bodyPr anchor="b">
            <a:normAutofit/>
          </a:bodyPr>
          <a:lstStyle/>
          <a:p>
            <a:r>
              <a:rPr lang="en-US" sz="5600">
                <a:ea typeface="+mj-lt"/>
                <a:cs typeface="+mj-lt"/>
              </a:rPr>
              <a:t>Reason for Analysis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346CC5EB-AAA4-4BDD-8563-4422D87422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6655910" y="1229685"/>
            <a:ext cx="465458" cy="872153"/>
            <a:chOff x="6655910" y="1229685"/>
            <a:chExt cx="465458" cy="872153"/>
          </a:xfrm>
        </p:grpSpPr>
        <p:sp>
          <p:nvSpPr>
            <p:cNvPr id="24" name="Graphic 15">
              <a:extLst>
                <a:ext uri="{FF2B5EF4-FFF2-40B4-BE49-F238E27FC236}">
                  <a16:creationId xmlns:a16="http://schemas.microsoft.com/office/drawing/2014/main" xmlns="" id="{B7DA268A-F88C-4936-8401-97C8C986108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671450" y="1229685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4">
              <a:extLst>
                <a:ext uri="{FF2B5EF4-FFF2-40B4-BE49-F238E27FC236}">
                  <a16:creationId xmlns:a16="http://schemas.microsoft.com/office/drawing/2014/main" xmlns="" id="{2E48EAB8-CD1C-4BF5-A92C-BA11919E6E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7030230" y="145898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6">
              <a:extLst>
                <a:ext uri="{FF2B5EF4-FFF2-40B4-BE49-F238E27FC236}">
                  <a16:creationId xmlns:a16="http://schemas.microsoft.com/office/drawing/2014/main" xmlns="" id="{F66F957D-AE64-4187-90D7-B24F1CC27F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655910" y="1974124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17E715E-6CF8-4D6C-BD7F-AC85C9573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03" y="3096039"/>
            <a:ext cx="5908007" cy="28886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Always a possiblity of injury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Effects of Stress dealing with dangerous equipment 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Liklihood of being able to recover and win</a:t>
            </a:r>
          </a:p>
        </p:txBody>
      </p:sp>
      <p:pic>
        <p:nvPicPr>
          <p:cNvPr id="4" name="Graphic 4" descr="Podium">
            <a:extLst>
              <a:ext uri="{FF2B5EF4-FFF2-40B4-BE49-F238E27FC236}">
                <a16:creationId xmlns:a16="http://schemas.microsoft.com/office/drawing/2014/main" xmlns="" id="{9892B2B9-2A93-4982-AA6A-FBEF8FDB8A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200212" y="1974962"/>
            <a:ext cx="4009703" cy="4009703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1580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phic 5" descr="Chef Hat">
            <a:extLst>
              <a:ext uri="{FF2B5EF4-FFF2-40B4-BE49-F238E27FC236}">
                <a16:creationId xmlns:a16="http://schemas.microsoft.com/office/drawing/2014/main" xmlns="" id="{DC57688E-0518-47BC-AED9-7C51898740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8789020" y="1893849"/>
            <a:ext cx="830766" cy="83076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597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98"/>
    </mc:Choice>
    <mc:Fallback>
      <p:transition spd="slow" advTm="24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D9A7F3BF-8763-4074-AD77-92790AF314D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53F920-BE77-46D0-ADD8-A7A292CFC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5366040" cy="2344840"/>
          </a:xfrm>
        </p:spPr>
        <p:txBody>
          <a:bodyPr anchor="b">
            <a:normAutofit/>
          </a:bodyPr>
          <a:lstStyle/>
          <a:p>
            <a:r>
              <a:rPr lang="en-US" sz="5600">
                <a:ea typeface="+mj-lt"/>
                <a:cs typeface="+mj-lt"/>
              </a:rPr>
              <a:t>Exploration and Data Preparation</a:t>
            </a:r>
            <a:endParaRPr lang="en-US" sz="56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7A9648D6-B41B-42D0-A817-AE2607B0B5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0994200" y="554152"/>
            <a:ext cx="574177" cy="1075866"/>
            <a:chOff x="10994200" y="554152"/>
            <a:chExt cx="574177" cy="1075866"/>
          </a:xfrm>
        </p:grpSpPr>
        <p:sp>
          <p:nvSpPr>
            <p:cNvPr id="11" name="Graphic 11">
              <a:extLst>
                <a:ext uri="{FF2B5EF4-FFF2-40B4-BE49-F238E27FC236}">
                  <a16:creationId xmlns:a16="http://schemas.microsoft.com/office/drawing/2014/main" xmlns="" id="{6CB927A4-E432-4310-9CD5-E89FF50631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013369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chemeClr val="accent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Graphic 10">
              <a:extLst>
                <a:ext uri="{FF2B5EF4-FFF2-40B4-BE49-F238E27FC236}">
                  <a16:creationId xmlns:a16="http://schemas.microsoft.com/office/drawing/2014/main" xmlns="" id="{E3020543-B24B-4EC4-8FFC-8DD88EEA91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455951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solidFill>
              <a:schemeClr val="accent2"/>
            </a:solidFill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Graphic 12">
              <a:extLst>
                <a:ext uri="{FF2B5EF4-FFF2-40B4-BE49-F238E27FC236}">
                  <a16:creationId xmlns:a16="http://schemas.microsoft.com/office/drawing/2014/main" xmlns="" id="{1453BF6C-B012-48B7-B4E8-6D7AC7C27D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94200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chemeClr val="accent2"/>
            </a:solidFill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3E70B0E-3FD9-4F1E-A838-A47725C81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069" y="3175552"/>
            <a:ext cx="5366041" cy="28091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Determine key words of injury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Cut herself, burn himself, etc. 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Determine which chefs were injured and if they won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Distrubution of injured chefs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Across all aired episodes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Categorical to numerical values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02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595"/>
    </mc:Choice>
    <mc:Fallback>
      <p:transition spd="slow" advTm="81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330C0765-5A38-4A34-880C-9CC4C2E14F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1F95E4B-C53C-445C-88EC-2D3D1E2D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03" y="381935"/>
            <a:ext cx="5908006" cy="2344840"/>
          </a:xfrm>
        </p:spPr>
        <p:txBody>
          <a:bodyPr anchor="b">
            <a:normAutofit/>
          </a:bodyPr>
          <a:lstStyle/>
          <a:p>
            <a:r>
              <a:rPr lang="en-US" sz="8000">
                <a:ea typeface="+mj-lt"/>
                <a:cs typeface="+mj-lt"/>
              </a:rPr>
              <a:t>Feature Selection</a:t>
            </a:r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xmlns="" id="{B7DA268A-F88C-4936-8401-97C8C98610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971217" y="74031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Graphic 14">
            <a:extLst>
              <a:ext uri="{FF2B5EF4-FFF2-40B4-BE49-F238E27FC236}">
                <a16:creationId xmlns:a16="http://schemas.microsoft.com/office/drawing/2014/main" xmlns="" id="{2E48EAB8-CD1C-4BF5-A92C-BA11919E6E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329997" y="969611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xmlns="" id="{F66F957D-AE64-4187-90D7-B24F1CC27F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955677" y="1484755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17662A3-8903-4F0C-9740-5AD484CD2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03" y="3096039"/>
            <a:ext cx="5908007" cy="28886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Developed features based on: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Judges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Contestants 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Injuries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Winning Conestant</a:t>
            </a:r>
          </a:p>
          <a:p>
            <a:pPr lvl="1"/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Winning Injured Contestant </a:t>
            </a:r>
          </a:p>
          <a:p>
            <a:pPr lvl="1"/>
            <a:endParaRPr lang="en-US" sz="2000">
              <a:solidFill>
                <a:schemeClr val="tx1">
                  <a:alpha val="80000"/>
                </a:schemeClr>
              </a:solidFill>
              <a:cs typeface="Calibri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1580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179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10"/>
    </mc:Choice>
    <mc:Fallback>
      <p:transition spd="slow" advTm="50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8D1AA55E-40D5-461B-A5A8-4AE8AAB71B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FA8240-1606-4FB6-97D1-3C230DAB8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75" y="1106007"/>
            <a:ext cx="10550025" cy="1182927"/>
          </a:xfrm>
        </p:spPr>
        <p:txBody>
          <a:bodyPr anchor="b">
            <a:normAutofit/>
          </a:bodyPr>
          <a:lstStyle/>
          <a:p>
            <a:r>
              <a:rPr lang="en-US" sz="5600">
                <a:ea typeface="+mj-lt"/>
                <a:cs typeface="+mj-lt"/>
              </a:rPr>
              <a:t>Decision Tree Model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7EB498BD-8089-4626-91EA-4978EBEF53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878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BCF3AAC-F9F7-4F7F-9B99-554D60856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5" y="2598947"/>
            <a:ext cx="10550025" cy="36773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Train/testing split on 70%/30% of data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Model based on independent features and dependent responses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Predict on training and testing data of features</a:t>
            </a:r>
            <a:endParaRPr lang="en-US" sz="2000">
              <a:solidFill>
                <a:schemeClr val="tx1">
                  <a:alpha val="80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78350D8D-73D6-4132-89B5-DD52F3962A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388224" y="2325422"/>
            <a:ext cx="465458" cy="872153"/>
            <a:chOff x="11388224" y="2325422"/>
            <a:chExt cx="465458" cy="872153"/>
          </a:xfrm>
        </p:grpSpPr>
        <p:sp>
          <p:nvSpPr>
            <p:cNvPr id="13" name="Graphic 11">
              <a:extLst>
                <a:ext uri="{FF2B5EF4-FFF2-40B4-BE49-F238E27FC236}">
                  <a16:creationId xmlns:a16="http://schemas.microsoft.com/office/drawing/2014/main" xmlns="" id="{6CB927A4-E432-4310-9CD5-E89FF50631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403764" y="232542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10">
              <a:extLst>
                <a:ext uri="{FF2B5EF4-FFF2-40B4-BE49-F238E27FC236}">
                  <a16:creationId xmlns:a16="http://schemas.microsoft.com/office/drawing/2014/main" xmlns="" id="{E3020543-B24B-4EC4-8FFC-8DD88EEA91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762544" y="255471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xmlns="" id="{1453BF6C-B012-48B7-B4E8-6D7AC7C27D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88224" y="306986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028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348"/>
    </mc:Choice>
    <mc:Fallback>
      <p:transition spd="slow" advTm="58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7">
            <a:extLst>
              <a:ext uri="{FF2B5EF4-FFF2-40B4-BE49-F238E27FC236}">
                <a16:creationId xmlns:a16="http://schemas.microsoft.com/office/drawing/2014/main" xmlns="" id="{A2679492-7988-4050-9056-5424444524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131F704-F22D-4B8A-AA7B-D5F9AF728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en-US" sz="5600">
                <a:ea typeface="+mj-lt"/>
                <a:cs typeface="+mj-lt"/>
              </a:rPr>
              <a:t>Accuracy of Model</a:t>
            </a:r>
          </a:p>
        </p:txBody>
      </p:sp>
      <p:sp>
        <p:nvSpPr>
          <p:cNvPr id="31" name="Rectangle 19">
            <a:extLst>
              <a:ext uri="{FF2B5EF4-FFF2-40B4-BE49-F238E27FC236}">
                <a16:creationId xmlns:a16="http://schemas.microsoft.com/office/drawing/2014/main" xmlns="" id="{B091B163-7D61-4891-ABCF-5C13D9C418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57B0EF5-C933-4766-95FF-9761CE115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About 95% accuracy</a:t>
            </a:r>
          </a:p>
          <a:p>
            <a:r>
              <a:rPr lang="en-US" sz="2000">
                <a:solidFill>
                  <a:schemeClr val="tx1">
                    <a:alpha val="80000"/>
                  </a:schemeClr>
                </a:solidFill>
                <a:cs typeface="Calibri"/>
              </a:rPr>
              <a:t>Confusion Matrix Results</a:t>
            </a:r>
          </a:p>
          <a:p>
            <a:endParaRPr lang="en-US" sz="2000">
              <a:solidFill>
                <a:schemeClr val="tx1">
                  <a:alpha val="80000"/>
                </a:schemeClr>
              </a:solidFill>
              <a:cs typeface="Calibri"/>
            </a:endParaRPr>
          </a:p>
        </p:txBody>
      </p:sp>
      <p:cxnSp>
        <p:nvCxnSpPr>
          <p:cNvPr id="32" name="Straight Connector 21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F8010CF6-BEEF-49D9-B552-6EC8042631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3585039"/>
              </p:ext>
            </p:extLst>
          </p:nvPr>
        </p:nvGraphicFramePr>
        <p:xfrm>
          <a:off x="279143" y="1874186"/>
          <a:ext cx="5221626" cy="3113178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288482">
                  <a:extLst>
                    <a:ext uri="{9D8B030D-6E8A-4147-A177-3AD203B41FA5}">
                      <a16:colId xmlns:a16="http://schemas.microsoft.com/office/drawing/2014/main" xmlns="" val="3977696833"/>
                    </a:ext>
                  </a:extLst>
                </a:gridCol>
                <a:gridCol w="1966572">
                  <a:extLst>
                    <a:ext uri="{9D8B030D-6E8A-4147-A177-3AD203B41FA5}">
                      <a16:colId xmlns:a16="http://schemas.microsoft.com/office/drawing/2014/main" xmlns="" val="2722258741"/>
                    </a:ext>
                  </a:extLst>
                </a:gridCol>
                <a:gridCol w="1966572">
                  <a:extLst>
                    <a:ext uri="{9D8B030D-6E8A-4147-A177-3AD203B41FA5}">
                      <a16:colId xmlns:a16="http://schemas.microsoft.com/office/drawing/2014/main" xmlns="" val="438627865"/>
                    </a:ext>
                  </a:extLst>
                </a:gridCol>
              </a:tblGrid>
              <a:tr h="1037726"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 marL="141111" marR="141111" marT="70556" marB="70556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Predicted Loss</a:t>
                      </a:r>
                    </a:p>
                  </a:txBody>
                  <a:tcPr marL="141111" marR="141111" marT="70556" marB="70556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Predicted Win</a:t>
                      </a:r>
                    </a:p>
                  </a:txBody>
                  <a:tcPr marL="141111" marR="141111" marT="70556" marB="70556"/>
                </a:tc>
                <a:extLst>
                  <a:ext uri="{0D108BD9-81ED-4DB2-BD59-A6C34878D82A}">
                    <a16:rowId xmlns:a16="http://schemas.microsoft.com/office/drawing/2014/main" xmlns="" val="3908240658"/>
                  </a:ext>
                </a:extLst>
              </a:tr>
              <a:tr h="1037726">
                <a:tc>
                  <a:txBody>
                    <a:bodyPr/>
                    <a:lstStyle/>
                    <a:p>
                      <a:r>
                        <a:rPr lang="en-US" sz="2800" b="1"/>
                        <a:t>True Loss</a:t>
                      </a:r>
                    </a:p>
                  </a:txBody>
                  <a:tcPr marL="141111" marR="141111" marT="70556" marB="70556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164</a:t>
                      </a:r>
                    </a:p>
                  </a:txBody>
                  <a:tcPr marL="141111" marR="141111" marT="70556" marB="70556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0</a:t>
                      </a:r>
                    </a:p>
                  </a:txBody>
                  <a:tcPr marL="141111" marR="141111" marT="70556" marB="70556"/>
                </a:tc>
                <a:extLst>
                  <a:ext uri="{0D108BD9-81ED-4DB2-BD59-A6C34878D82A}">
                    <a16:rowId xmlns:a16="http://schemas.microsoft.com/office/drawing/2014/main" xmlns="" val="4001915876"/>
                  </a:ext>
                </a:extLst>
              </a:tr>
              <a:tr h="1037726">
                <a:tc>
                  <a:txBody>
                    <a:bodyPr/>
                    <a:lstStyle/>
                    <a:p>
                      <a:r>
                        <a:rPr lang="en-US" sz="2800" b="1"/>
                        <a:t>True Win</a:t>
                      </a:r>
                    </a:p>
                  </a:txBody>
                  <a:tcPr marL="141111" marR="141111" marT="70556" marB="70556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7</a:t>
                      </a:r>
                    </a:p>
                  </a:txBody>
                  <a:tcPr marL="141111" marR="141111" marT="70556" marB="70556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0</a:t>
                      </a:r>
                    </a:p>
                  </a:txBody>
                  <a:tcPr marL="141111" marR="141111" marT="70556" marB="70556"/>
                </a:tc>
                <a:extLst>
                  <a:ext uri="{0D108BD9-81ED-4DB2-BD59-A6C34878D82A}">
                    <a16:rowId xmlns:a16="http://schemas.microsoft.com/office/drawing/2014/main" xmlns="" val="1740365397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256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13"/>
    </mc:Choice>
    <mc:Fallback>
      <p:transition spd="slow" advTm="31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336</Words>
  <Application>Microsoft Office PowerPoint</Application>
  <PresentationFormat>Widescreen</PresentationFormat>
  <Paragraphs>102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Chopped Injuries Success Analysis</vt:lpstr>
      <vt:lpstr>History of Chopped</vt:lpstr>
      <vt:lpstr>Rules of Chopped</vt:lpstr>
      <vt:lpstr>Injuries on Chopped</vt:lpstr>
      <vt:lpstr>Reason for Analysis</vt:lpstr>
      <vt:lpstr>Exploration and Data Preparation</vt:lpstr>
      <vt:lpstr>Feature Selection</vt:lpstr>
      <vt:lpstr>Decision Tree Model</vt:lpstr>
      <vt:lpstr>Accuracy of Model</vt:lpstr>
      <vt:lpstr>Results of Injury </vt:lpstr>
      <vt:lpstr>Possiblities of Competing</vt:lpstr>
      <vt:lpstr>Information for Future Contestants</vt:lpstr>
      <vt:lpstr>Conclusion</vt:lpstr>
      <vt:lpstr>Acknowledgements </vt:lpstr>
      <vt:lpstr>References</vt:lpstr>
      <vt:lpstr>Questions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Gabe Valenzuela</cp:lastModifiedBy>
  <cp:revision>355</cp:revision>
  <dcterms:created xsi:type="dcterms:W3CDTF">2020-10-24T10:51:30Z</dcterms:created>
  <dcterms:modified xsi:type="dcterms:W3CDTF">2020-10-25T23:54:54Z</dcterms:modified>
</cp:coreProperties>
</file>

<file path=docProps/thumbnail.jpeg>
</file>